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handoutMasterIdLst>
    <p:handoutMasterId r:id="rId34"/>
  </p:handoutMasterIdLst>
  <p:sldIdLst>
    <p:sldId id="315" r:id="rId4"/>
    <p:sldId id="509" r:id="rId6"/>
    <p:sldId id="597" r:id="rId7"/>
    <p:sldId id="600" r:id="rId8"/>
    <p:sldId id="629" r:id="rId9"/>
    <p:sldId id="601" r:id="rId10"/>
    <p:sldId id="606" r:id="rId11"/>
    <p:sldId id="602" r:id="rId12"/>
    <p:sldId id="603" r:id="rId13"/>
    <p:sldId id="604" r:id="rId14"/>
    <p:sldId id="605" r:id="rId15"/>
    <p:sldId id="607" r:id="rId16"/>
    <p:sldId id="609" r:id="rId17"/>
    <p:sldId id="610" r:id="rId18"/>
    <p:sldId id="611" r:id="rId19"/>
    <p:sldId id="612" r:id="rId20"/>
    <p:sldId id="613" r:id="rId21"/>
    <p:sldId id="599" r:id="rId22"/>
    <p:sldId id="598" r:id="rId23"/>
    <p:sldId id="331" r:id="rId24"/>
    <p:sldId id="441" r:id="rId25"/>
    <p:sldId id="442" r:id="rId26"/>
    <p:sldId id="440" r:id="rId27"/>
    <p:sldId id="436" r:id="rId28"/>
    <p:sldId id="443" r:id="rId29"/>
    <p:sldId id="614" r:id="rId30"/>
    <p:sldId id="615" r:id="rId31"/>
    <p:sldId id="616" r:id="rId32"/>
    <p:sldId id="298" r:id="rId33"/>
  </p:sldIdLst>
  <p:sldSz cx="9504680" cy="72009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76250" lvl="1" indent="-1905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54405" lvl="2" indent="-4000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430655" lvl="3" indent="-5905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908175" lvl="4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79375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9CCFF"/>
    <a:srgbClr val="A0D1D8"/>
    <a:srgbClr val="FF0000"/>
    <a:srgbClr val="0066CC"/>
    <a:srgbClr val="000099"/>
    <a:srgbClr val="333300"/>
    <a:srgbClr val="66FF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/>
    <p:restoredTop sz="94638"/>
  </p:normalViewPr>
  <p:slideViewPr>
    <p:cSldViewPr showGuides="1">
      <p:cViewPr>
        <p:scale>
          <a:sx n="77" d="100"/>
          <a:sy n="77" d="100"/>
        </p:scale>
        <p:origin x="-810" y="-270"/>
      </p:cViewPr>
      <p:guideLst>
        <p:guide orient="horz" pos="2308"/>
        <p:guide pos="29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66813" y="685800"/>
            <a:ext cx="4524375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7625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54405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430655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0817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2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40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065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8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633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321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0735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7620" algn="l" defTabSz="95440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2236948"/>
            <a:ext cx="8078709" cy="154352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6" y="4080510"/>
            <a:ext cx="6653054" cy="1840230"/>
          </a:xfrm>
        </p:spPr>
        <p:txBody>
          <a:bodyPr/>
          <a:lstStyle>
            <a:lvl1pPr marL="0" indent="0" algn="ctr">
              <a:buNone/>
              <a:defRPr/>
            </a:lvl1pPr>
            <a:lvl2pPr marL="477520" indent="0" algn="ctr">
              <a:buNone/>
              <a:defRPr/>
            </a:lvl2pPr>
            <a:lvl3pPr marL="954405" indent="0" algn="ctr">
              <a:buNone/>
              <a:defRPr/>
            </a:lvl3pPr>
            <a:lvl4pPr marL="1431925" indent="0" algn="ctr">
              <a:buNone/>
              <a:defRPr/>
            </a:lvl4pPr>
            <a:lvl5pPr marL="1908810" indent="0" algn="ctr">
              <a:buNone/>
              <a:defRPr/>
            </a:lvl5pPr>
            <a:lvl6pPr marL="2386330" indent="0" algn="ctr">
              <a:buNone/>
              <a:defRPr/>
            </a:lvl6pPr>
            <a:lvl7pPr marL="2863215" indent="0" algn="ctr">
              <a:buNone/>
              <a:defRPr/>
            </a:lvl7pPr>
            <a:lvl8pPr marL="3340735" indent="0" algn="ctr">
              <a:buNone/>
              <a:defRPr/>
            </a:lvl8pPr>
            <a:lvl9pPr marL="381762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288372"/>
            <a:ext cx="2138482" cy="614410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9" y="288372"/>
            <a:ext cx="6257039" cy="614410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88370"/>
            <a:ext cx="8553927" cy="120015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1680210"/>
            <a:ext cx="8553927" cy="2295287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8" y="4135519"/>
            <a:ext cx="8553927" cy="229695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4627246"/>
            <a:ext cx="8078709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3052049"/>
            <a:ext cx="8078709" cy="1575196"/>
          </a:xfrm>
        </p:spPr>
        <p:txBody>
          <a:bodyPr anchor="b"/>
          <a:lstStyle>
            <a:lvl1pPr marL="0" indent="0">
              <a:buNone/>
              <a:defRPr sz="2100"/>
            </a:lvl1pPr>
            <a:lvl2pPr marL="477520" indent="0">
              <a:buNone/>
              <a:defRPr sz="1900"/>
            </a:lvl2pPr>
            <a:lvl3pPr marL="954405" indent="0">
              <a:buNone/>
              <a:defRPr sz="1700"/>
            </a:lvl3pPr>
            <a:lvl4pPr marL="1431925" indent="0">
              <a:buNone/>
              <a:defRPr sz="1500"/>
            </a:lvl4pPr>
            <a:lvl5pPr marL="1908810" indent="0">
              <a:buNone/>
              <a:defRPr sz="1500"/>
            </a:lvl5pPr>
            <a:lvl6pPr marL="2386330" indent="0">
              <a:buNone/>
              <a:defRPr sz="1500"/>
            </a:lvl6pPr>
            <a:lvl7pPr marL="2863215" indent="0">
              <a:buNone/>
              <a:defRPr sz="1500"/>
            </a:lvl7pPr>
            <a:lvl8pPr marL="3340735" indent="0">
              <a:buNone/>
              <a:defRPr sz="1500"/>
            </a:lvl8pPr>
            <a:lvl9pPr marL="3817620" indent="0">
              <a:buNone/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9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1680212"/>
            <a:ext cx="4197760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611869"/>
            <a:ext cx="4199411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2283619"/>
            <a:ext cx="4199411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86" y="1611869"/>
            <a:ext cx="4201060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7520" indent="0">
              <a:buNone/>
              <a:defRPr sz="2100" b="1"/>
            </a:lvl2pPr>
            <a:lvl3pPr marL="954405" indent="0">
              <a:buNone/>
              <a:defRPr sz="1900" b="1"/>
            </a:lvl3pPr>
            <a:lvl4pPr marL="1431925" indent="0">
              <a:buNone/>
              <a:defRPr sz="1700" b="1"/>
            </a:lvl4pPr>
            <a:lvl5pPr marL="1908810" indent="0">
              <a:buNone/>
              <a:defRPr sz="1700" b="1"/>
            </a:lvl5pPr>
            <a:lvl6pPr marL="2386330" indent="0">
              <a:buNone/>
              <a:defRPr sz="1700" b="1"/>
            </a:lvl6pPr>
            <a:lvl7pPr marL="2863215" indent="0">
              <a:buNone/>
              <a:defRPr sz="1700" b="1"/>
            </a:lvl7pPr>
            <a:lvl8pPr marL="3340735" indent="0">
              <a:buNone/>
              <a:defRPr sz="1700" b="1"/>
            </a:lvl8pPr>
            <a:lvl9pPr marL="3817620" indent="0">
              <a:buNone/>
              <a:defRPr sz="17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86" y="2283619"/>
            <a:ext cx="4201060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9" y="286702"/>
            <a:ext cx="3126870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86704"/>
            <a:ext cx="5313203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19" y="1506857"/>
            <a:ext cx="3126870" cy="4925616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5040631"/>
            <a:ext cx="5702618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643414"/>
            <a:ext cx="5702618" cy="4320540"/>
          </a:xfrm>
        </p:spPr>
        <p:txBody>
          <a:bodyPr vert="horz" wrap="square" lIns="95447" tIns="47724" rIns="95447" bIns="47724" numCol="1" anchor="t" anchorCtr="0" compatLnSpc="1"/>
          <a:lstStyle>
            <a:lvl1pPr marL="0" indent="0">
              <a:buNone/>
              <a:defRPr sz="3300"/>
            </a:lvl1pPr>
            <a:lvl2pPr marL="477520" indent="0">
              <a:buNone/>
              <a:defRPr sz="2900"/>
            </a:lvl2pPr>
            <a:lvl3pPr marL="954405" indent="0">
              <a:buNone/>
              <a:defRPr sz="2500"/>
            </a:lvl3pPr>
            <a:lvl4pPr marL="1431925" indent="0">
              <a:buNone/>
              <a:defRPr sz="2100"/>
            </a:lvl4pPr>
            <a:lvl5pPr marL="1908810" indent="0">
              <a:buNone/>
              <a:defRPr sz="2100"/>
            </a:lvl5pPr>
            <a:lvl6pPr marL="2386330" indent="0">
              <a:buNone/>
              <a:defRPr sz="2100"/>
            </a:lvl6pPr>
            <a:lvl7pPr marL="2863215" indent="0">
              <a:buNone/>
              <a:defRPr sz="2100"/>
            </a:lvl7pPr>
            <a:lvl8pPr marL="3340735" indent="0">
              <a:buNone/>
              <a:defRPr sz="2100"/>
            </a:lvl8pPr>
            <a:lvl9pPr marL="3817620" indent="0">
              <a:buNone/>
              <a:defRPr sz="21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5635706"/>
            <a:ext cx="5702618" cy="845105"/>
          </a:xfrm>
        </p:spPr>
        <p:txBody>
          <a:bodyPr/>
          <a:lstStyle>
            <a:lvl1pPr marL="0" indent="0">
              <a:buNone/>
              <a:defRPr sz="1500"/>
            </a:lvl1pPr>
            <a:lvl2pPr marL="477520" indent="0">
              <a:buNone/>
              <a:defRPr sz="1300"/>
            </a:lvl2pPr>
            <a:lvl3pPr marL="954405" indent="0">
              <a:buNone/>
              <a:defRPr sz="1000"/>
            </a:lvl3pPr>
            <a:lvl4pPr marL="1431925" indent="0">
              <a:buNone/>
              <a:defRPr sz="900"/>
            </a:lvl4pPr>
            <a:lvl5pPr marL="1908810" indent="0">
              <a:buNone/>
              <a:defRPr sz="900"/>
            </a:lvl5pPr>
            <a:lvl6pPr marL="2386330" indent="0">
              <a:buNone/>
              <a:defRPr sz="900"/>
            </a:lvl6pPr>
            <a:lvl7pPr marL="2863215" indent="0">
              <a:buNone/>
              <a:defRPr sz="900"/>
            </a:lvl7pPr>
            <a:lvl8pPr marL="3340735" indent="0">
              <a:buNone/>
              <a:defRPr sz="900"/>
            </a:lvl8pPr>
            <a:lvl9pPr marL="381762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74663" y="288925"/>
            <a:ext cx="8555037" cy="1200150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74663" y="1679575"/>
            <a:ext cx="8555037" cy="47529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46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l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8025" y="6557963"/>
            <a:ext cx="3008313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ctr">
              <a:defRPr sz="15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557963"/>
            <a:ext cx="2217738" cy="5000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447" tIns="47724" rIns="95447" bIns="47724" numCol="1" anchor="t" anchorCtr="0" compatLnSpc="1"/>
          <a:lstStyle>
            <a:lvl1pPr algn="r">
              <a:defRPr sz="15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0" y="0"/>
            <a:ext cx="9504363" cy="652463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矩形 7"/>
          <p:cNvSpPr>
            <a:spLocks noChangeArrowheads="1"/>
          </p:cNvSpPr>
          <p:nvPr/>
        </p:nvSpPr>
        <p:spPr bwMode="auto">
          <a:xfrm>
            <a:off x="0" y="6851650"/>
            <a:ext cx="9504363" cy="34925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lIns="95447" tIns="47724" rIns="95447" bIns="47724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1535113" y="0"/>
            <a:ext cx="3290888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智造艺海勤作舟</a:t>
            </a: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5124450" y="0"/>
            <a:ext cx="3892550" cy="608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风正帆悬助达岸</a:t>
            </a:r>
            <a:endParaRPr kumimoji="0" lang="zh-CN" altLang="en-US" sz="3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035" name="Text Box 17"/>
          <p:cNvSpPr txBox="1">
            <a:spLocks noChangeArrowheads="1"/>
          </p:cNvSpPr>
          <p:nvPr/>
        </p:nvSpPr>
        <p:spPr bwMode="auto">
          <a:xfrm>
            <a:off x="2581275" y="6865938"/>
            <a:ext cx="5314950" cy="2968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5447" tIns="47724" rIns="95447" bIns="47724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勤奋为基础，态度和方法为风，推动训练之帆。</a:t>
            </a:r>
            <a:r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</a:t>
            </a:r>
            <a:r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动力在心</a:t>
            </a: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36" name="Picture 18" descr="未命名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0388" y="46038"/>
            <a:ext cx="509587" cy="579437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7752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5440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431925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908810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57505" indent="-357505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9718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92530" indent="-2381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</a:defRPr>
      </a:lvl3pPr>
      <a:lvl4pPr marL="1670050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4pPr>
      <a:lvl5pPr marL="2146300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5pPr>
      <a:lvl6pPr marL="262509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6pPr>
      <a:lvl7pPr marL="310197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7pPr>
      <a:lvl8pPr marL="3579495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8pPr>
      <a:lvl9pPr marL="4056380" indent="-23876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75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440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881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633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321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0735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620" algn="l" defTabSz="95440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/>
          <p:nvPr/>
        </p:nvSpPr>
        <p:spPr>
          <a:xfrm>
            <a:off x="0" y="0"/>
            <a:ext cx="9504363" cy="20415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/>
          <p:nvPr/>
        </p:nvSpPr>
        <p:spPr>
          <a:xfrm>
            <a:off x="0" y="5641975"/>
            <a:ext cx="9504363" cy="1558925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52" name="Text Box 4"/>
          <p:cNvSpPr txBox="1"/>
          <p:nvPr/>
        </p:nvSpPr>
        <p:spPr>
          <a:xfrm>
            <a:off x="503555" y="2376170"/>
            <a:ext cx="8684895" cy="2033905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在线虚拟仿真实训平台与数控仿真软件</a:t>
            </a:r>
            <a:endParaRPr lang="zh-CN" altLang="en-US" sz="50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32250" y="4464685"/>
            <a:ext cx="1944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2022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28</a:t>
            </a:r>
            <a:r>
              <a:rPr lang="zh-CN" altLang="en-US"/>
              <a:t>号</a:t>
            </a:r>
            <a:endParaRPr lang="zh-CN" altLang="en-US"/>
          </a:p>
          <a:p>
            <a:pPr algn="ctr"/>
            <a:r>
              <a:rPr lang="en-US" altLang="zh-CN"/>
              <a:t>19:30</a:t>
            </a:r>
            <a:r>
              <a:rPr lang="zh-CN" altLang="en-US"/>
              <a:t>开始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</a:t>
            </a:r>
            <a:r>
              <a:rPr lang="zh-CN" altLang="en-US"/>
              <a:t>添加教师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305" y="2613025"/>
            <a:ext cx="7019925" cy="36436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5.</a:t>
            </a:r>
            <a:r>
              <a:rPr lang="zh-CN" altLang="en-US"/>
              <a:t>查看成绩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010" y="2807970"/>
            <a:ext cx="7167880" cy="31337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6760" y="2447925"/>
            <a:ext cx="62852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1.</a:t>
            </a:r>
            <a:r>
              <a:rPr lang="zh-CN" altLang="en-US"/>
              <a:t>选择</a:t>
            </a:r>
            <a:r>
              <a:rPr lang="zh-CN" altLang="en-US"/>
              <a:t>课程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2.</a:t>
            </a:r>
            <a:r>
              <a:rPr lang="zh-CN" altLang="en-US"/>
              <a:t>选择</a:t>
            </a:r>
            <a:r>
              <a:rPr lang="zh-CN" altLang="en-US"/>
              <a:t>任务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3.</a:t>
            </a:r>
            <a:r>
              <a:rPr lang="zh-CN" altLang="en-US"/>
              <a:t>仿真操作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4.</a:t>
            </a:r>
            <a:r>
              <a:rPr lang="zh-CN" altLang="en-US"/>
              <a:t>提交答案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5.</a:t>
            </a:r>
            <a:r>
              <a:rPr lang="zh-CN" altLang="en-US"/>
              <a:t>成绩查询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选择</a:t>
            </a:r>
            <a:r>
              <a:rPr lang="zh-CN" altLang="en-US"/>
              <a:t>课程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80" y="2613025"/>
            <a:ext cx="6869430" cy="3418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选择任务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935" y="2664460"/>
            <a:ext cx="5645785" cy="3680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仿真操作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80" y="2736215"/>
            <a:ext cx="7192645" cy="35737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4.</a:t>
            </a:r>
            <a:r>
              <a:rPr lang="zh-CN" altLang="en-US"/>
              <a:t>提交答案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36215"/>
            <a:ext cx="3361690" cy="1861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85" y="2736215"/>
            <a:ext cx="3752215" cy="1876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学生身份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5.</a:t>
            </a:r>
            <a:r>
              <a:rPr lang="zh-CN" altLang="en-US"/>
              <a:t>成绩查询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2613025"/>
            <a:ext cx="6188075" cy="3742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机械加工仿真</a:t>
            </a: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客户端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软件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获取方式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0180" y="2232025"/>
            <a:ext cx="6508115" cy="38233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机械加工仿真</a:t>
            </a: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客户端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软件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获取方式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4455" y="2109470"/>
            <a:ext cx="6650990" cy="45916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3745" y="1151890"/>
            <a:ext cx="673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</a:t>
            </a:r>
            <a:r>
              <a:rPr lang="zh-CN" altLang="en-US" sz="2800"/>
              <a:t>在线实训平台</a:t>
            </a:r>
            <a:r>
              <a:rPr lang="en-US" altLang="zh-CN"/>
              <a:t>——</a:t>
            </a:r>
            <a:r>
              <a:rPr lang="zh-CN" altLang="en-US"/>
              <a:t>游览器上的仿真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92480" y="3743960"/>
            <a:ext cx="652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机械加工仿真软件</a:t>
            </a:r>
            <a:r>
              <a:rPr lang="en-US" altLang="zh-CN" sz="1800"/>
              <a:t>——</a:t>
            </a:r>
            <a:r>
              <a:rPr lang="zh-CN" altLang="en-US" sz="1800"/>
              <a:t>客户端安装的仿真</a:t>
            </a:r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1384935" y="1674495"/>
            <a:ext cx="3007360" cy="2027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教师管理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学生练习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自动评分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结果查看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成绩导出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68425" y="4320540"/>
            <a:ext cx="3007360" cy="12528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系统多，种类多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多工序交替</a:t>
            </a:r>
            <a:endParaRPr lang="zh-CN" altLang="en-US"/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翻面加工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6615" y="5573395"/>
            <a:ext cx="6525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</a:t>
            </a:r>
            <a:r>
              <a:rPr lang="zh-CN" altLang="en-US" sz="2800"/>
              <a:t>在线课程</a:t>
            </a:r>
            <a:r>
              <a:rPr lang="en-US" altLang="zh-CN" sz="1800"/>
              <a:t>——</a:t>
            </a:r>
            <a:r>
              <a:rPr lang="zh-CN" altLang="en-US" sz="1800"/>
              <a:t>整合的课程资源</a:t>
            </a:r>
            <a:endParaRPr lang="zh-CN" altLang="en-US" sz="18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内容占位符 2"/>
          <p:cNvSpPr>
            <a:spLocks noGrp="1"/>
          </p:cNvSpPr>
          <p:nvPr>
            <p:ph idx="1"/>
          </p:nvPr>
        </p:nvSpPr>
        <p:spPr>
          <a:xfrm>
            <a:off x="0" y="1336675"/>
            <a:ext cx="9359900" cy="5503863"/>
          </a:xfrm>
        </p:spPr>
        <p:txBody>
          <a:bodyPr vert="horz" wrap="square" lIns="95447" tIns="47724" rIns="95447" bIns="47724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57505" marR="0" lvl="0" indent="-35750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 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数控加工：车、铣、四轴、五轴、车削中心</a:t>
            </a:r>
            <a:endParaRPr kumimoji="0" lang="en-US" altLang="zh-CN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57505" marR="0" lvl="0" indent="-35750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 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普通加工：车、铣、镗、磨、钻</a:t>
            </a:r>
            <a:endParaRPr kumimoji="0" lang="en-US" altLang="zh-CN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57505" marR="0" lvl="0" indent="-35750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- 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 加 工：电火花、线切割</a:t>
            </a:r>
            <a:endParaRPr kumimoji="0" lang="en-US" altLang="zh-CN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57505" marR="0" lvl="0" indent="-35750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- 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测    量：三坐标测量仪</a:t>
            </a:r>
            <a:endParaRPr kumimoji="0" lang="en-US" altLang="zh-CN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57505" marR="0" lvl="0" indent="-357505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机械加工仿真</a:t>
            </a: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客户端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软件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79450"/>
            <a:ext cx="9483725" cy="6205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"/>
            <a:ext cx="9504363" cy="618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"/>
            <a:ext cx="9504363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C:\Users\lisong\Desktop\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"/>
            <a:ext cx="9504363" cy="6548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47700"/>
            <a:ext cx="3384550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88" y="647700"/>
            <a:ext cx="3024187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3" y="647700"/>
            <a:ext cx="2952750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76613"/>
            <a:ext cx="5184775" cy="3470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七边形 10"/>
          <p:cNvSpPr/>
          <p:nvPr/>
        </p:nvSpPr>
        <p:spPr>
          <a:xfrm>
            <a:off x="215900" y="720725"/>
            <a:ext cx="287338" cy="2873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七边形 11"/>
          <p:cNvSpPr/>
          <p:nvPr/>
        </p:nvSpPr>
        <p:spPr>
          <a:xfrm>
            <a:off x="3600450" y="720725"/>
            <a:ext cx="287338" cy="2873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七边形 12"/>
          <p:cNvSpPr/>
          <p:nvPr/>
        </p:nvSpPr>
        <p:spPr>
          <a:xfrm>
            <a:off x="287338" y="3529013"/>
            <a:ext cx="288925" cy="2873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七边形 13"/>
          <p:cNvSpPr/>
          <p:nvPr/>
        </p:nvSpPr>
        <p:spPr>
          <a:xfrm>
            <a:off x="6624638" y="792163"/>
            <a:ext cx="287338" cy="28733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56213" y="3600450"/>
            <a:ext cx="4248150" cy="3240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51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213" y="4537075"/>
            <a:ext cx="40767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在线课程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游览器资源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进入方式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135" y="2232025"/>
            <a:ext cx="7338060" cy="43230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在线课程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游览器资源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进入方式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2615" y="2109470"/>
            <a:ext cx="5397500" cy="4214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在线课程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游览器资源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进入方式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8470" y="2232025"/>
            <a:ext cx="6330315" cy="42081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562" name="Picture 10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39863"/>
            <a:ext cx="9504363" cy="599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3" name="Rectangle 8"/>
          <p:cNvSpPr/>
          <p:nvPr/>
        </p:nvSpPr>
        <p:spPr>
          <a:xfrm>
            <a:off x="0" y="0"/>
            <a:ext cx="9504363" cy="14843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4" name="Rectangle 11"/>
          <p:cNvSpPr/>
          <p:nvPr/>
        </p:nvSpPr>
        <p:spPr>
          <a:xfrm>
            <a:off x="0" y="6337300"/>
            <a:ext cx="9504363" cy="1179513"/>
          </a:xfrm>
          <a:prstGeom prst="rect">
            <a:avLst/>
          </a:prstGeom>
          <a:solidFill>
            <a:srgbClr val="0066CC"/>
          </a:solidFill>
          <a:ln w="9525" cap="flat" cmpd="sng">
            <a:solidFill>
              <a:srgbClr val="0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5447" tIns="47724" rIns="95447" bIns="47724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5" name="Rectangle 8"/>
          <p:cNvSpPr/>
          <p:nvPr/>
        </p:nvSpPr>
        <p:spPr>
          <a:xfrm>
            <a:off x="0" y="1936750"/>
            <a:ext cx="4976813" cy="11350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 wrap="none" lIns="95447" tIns="47724" rIns="95447" bIns="47724" anchor="ctr" anchorCtr="0"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566" name="Text Box 12"/>
          <p:cNvSpPr txBox="1"/>
          <p:nvPr/>
        </p:nvSpPr>
        <p:spPr>
          <a:xfrm>
            <a:off x="432435" y="1512570"/>
            <a:ext cx="7501255" cy="1064260"/>
          </a:xfrm>
          <a:prstGeom prst="rect">
            <a:avLst/>
          </a:prstGeom>
          <a:noFill/>
          <a:ln w="9525">
            <a:noFill/>
          </a:ln>
        </p:spPr>
        <p:txBody>
          <a:bodyPr wrap="square" lIns="95447" tIns="47724" rIns="95447" bIns="47724">
            <a:spAutoFit/>
          </a:bodyPr>
          <a:p>
            <a:pPr>
              <a:spcBef>
                <a:spcPct val="50000"/>
              </a:spcBef>
            </a:pPr>
            <a:r>
              <a:rPr lang="zh-CN" altLang="en-US" sz="6300" b="1" dirty="0">
                <a:latin typeface="Arial" panose="020B0604020202020204" pitchFamily="34" charset="0"/>
                <a:ea typeface="隶书" panose="02010509060101010101" pitchFamily="49" charset="-122"/>
              </a:rPr>
              <a:t>期待您宝贵的建议！</a:t>
            </a:r>
            <a:endParaRPr lang="zh-CN" altLang="en-US" sz="6300" b="1" dirty="0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6567" name="Rectangle 9"/>
          <p:cNvSpPr/>
          <p:nvPr/>
        </p:nvSpPr>
        <p:spPr>
          <a:xfrm>
            <a:off x="5891213" y="6480175"/>
            <a:ext cx="3613150" cy="879475"/>
          </a:xfrm>
          <a:prstGeom prst="rect">
            <a:avLst/>
          </a:prstGeom>
          <a:noFill/>
          <a:ln w="9525">
            <a:noFill/>
          </a:ln>
        </p:spPr>
        <p:txBody>
          <a:bodyPr lIns="95447" tIns="47724" rIns="95447" bIns="47724">
            <a:spAutoFit/>
          </a:bodyPr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上海数林软件有限公司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r>
              <a:rPr lang="zh-CN" altLang="en-US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上海宇龙软件工程有限公司</a:t>
            </a:r>
            <a:endParaRPr lang="en-US" altLang="zh-CN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/>
            <a:endParaRPr lang="zh-CN" altLang="en-US" sz="15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进入方式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0" y="3023870"/>
            <a:ext cx="8825230" cy="1822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58240" y="2426970"/>
            <a:ext cx="3796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网址：</a:t>
            </a:r>
            <a:r>
              <a:rPr lang="en-US" altLang="zh-CN"/>
              <a:t>www.shulin-soft.com</a:t>
            </a:r>
            <a:endParaRPr lang="en-US" altLang="zh-CN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进入方式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2810" y="5904865"/>
            <a:ext cx="7574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账号密码联系对应销售获得，</a:t>
            </a:r>
            <a:r>
              <a:rPr lang="zh-CN" b="1">
                <a:solidFill>
                  <a:srgbClr val="FF0000"/>
                </a:solidFill>
              </a:rPr>
              <a:t>免费无限量申请</a:t>
            </a:r>
            <a:endParaRPr lang="zh-CN"/>
          </a:p>
          <a:p>
            <a:r>
              <a:rPr lang="zh-CN"/>
              <a:t>账号适用于本公司官网上发布的所有课程、软件和平台。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090" y="2109470"/>
            <a:ext cx="7665720" cy="3564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68465" y="5832475"/>
            <a:ext cx="1800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教师账号：</a:t>
            </a:r>
            <a:r>
              <a:rPr lang="en-US" altLang="zh-CN"/>
              <a:t>5</a:t>
            </a:r>
            <a:r>
              <a:rPr lang="zh-CN" altLang="en-US"/>
              <a:t>位</a:t>
            </a:r>
            <a:endParaRPr lang="zh-CN" altLang="en-US"/>
          </a:p>
          <a:p>
            <a:r>
              <a:rPr lang="zh-CN" altLang="en-US"/>
              <a:t>学生账号：</a:t>
            </a:r>
            <a:r>
              <a:rPr lang="en-US" altLang="zh-CN"/>
              <a:t>8</a:t>
            </a:r>
            <a:r>
              <a:rPr lang="zh-CN" altLang="en-US"/>
              <a:t>位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479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注：对于使用过的用户，需清理游览器缓存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79715" b="49673"/>
          <a:stretch>
            <a:fillRect/>
          </a:stretch>
        </p:blipFill>
        <p:spPr>
          <a:xfrm>
            <a:off x="939165" y="2160270"/>
            <a:ext cx="3115310" cy="43478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20" y="2109470"/>
            <a:ext cx="3038475" cy="21634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30" y="4272915"/>
            <a:ext cx="2692400" cy="24587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6125" y="2232660"/>
            <a:ext cx="62852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/>
              <a:t>1.</a:t>
            </a:r>
            <a:r>
              <a:rPr lang="zh-CN" altLang="en-US"/>
              <a:t>添加课程</a:t>
            </a:r>
            <a:r>
              <a:rPr lang="en-US" altLang="zh-CN"/>
              <a:t>——</a:t>
            </a:r>
            <a:r>
              <a:rPr lang="zh-CN" altLang="en-US"/>
              <a:t>一个教师多门课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2.</a:t>
            </a:r>
            <a:r>
              <a:rPr lang="zh-CN" altLang="en-US"/>
              <a:t>布置任务</a:t>
            </a:r>
            <a:r>
              <a:rPr lang="en-US" altLang="zh-CN"/>
              <a:t>——</a:t>
            </a:r>
            <a:r>
              <a:rPr lang="zh-CN" altLang="en-US"/>
              <a:t>一门课多个任务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3.</a:t>
            </a:r>
            <a:r>
              <a:rPr lang="zh-CN" altLang="en-US"/>
              <a:t>添加学生</a:t>
            </a:r>
            <a:r>
              <a:rPr lang="en-US" altLang="zh-CN"/>
              <a:t>——</a:t>
            </a:r>
            <a:r>
              <a:rPr lang="zh-CN" altLang="en-US"/>
              <a:t>一个教师有多个班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4.</a:t>
            </a:r>
            <a:r>
              <a:rPr lang="zh-CN" altLang="en-US"/>
              <a:t>添加教师</a:t>
            </a:r>
            <a:r>
              <a:rPr lang="en-US" altLang="zh-CN"/>
              <a:t>——</a:t>
            </a:r>
            <a:r>
              <a:rPr lang="zh-CN" altLang="en-US"/>
              <a:t>一个班有多个老师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en-US" altLang="zh-CN"/>
              <a:t>5.</a:t>
            </a:r>
            <a:r>
              <a:rPr lang="zh-CN" altLang="en-US"/>
              <a:t>成绩查询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添加课程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9490" y="2952750"/>
            <a:ext cx="7360920" cy="28962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2.</a:t>
            </a:r>
            <a:r>
              <a:rPr lang="zh-CN" altLang="en-US"/>
              <a:t>布置任务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7835" y="2664460"/>
            <a:ext cx="5834380" cy="36912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内容占位符 2"/>
          <p:cNvSpPr>
            <a:spLocks noGrp="1"/>
          </p:cNvSpPr>
          <p:nvPr>
            <p:ph type="title"/>
          </p:nvPr>
        </p:nvSpPr>
        <p:spPr>
          <a:xfrm>
            <a:off x="403225" y="652463"/>
            <a:ext cx="8553450" cy="911225"/>
          </a:xfrm>
        </p:spPr>
        <p:txBody>
          <a:bodyPr vert="horz" wrap="square" lIns="95447" tIns="47724" rIns="95447" bIns="47724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6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在线实训平台  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→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游览器仿真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      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9165" y="1741170"/>
            <a:ext cx="2157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教师身份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9180" y="2244725"/>
            <a:ext cx="304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3.</a:t>
            </a:r>
            <a:r>
              <a:rPr lang="zh-CN" altLang="en-US"/>
              <a:t>添加学生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2736215"/>
            <a:ext cx="8439150" cy="3695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1046</Words>
  <Application>WPS 演示</Application>
  <PresentationFormat>自定义</PresentationFormat>
  <Paragraphs>167</Paragraphs>
  <Slides>29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隶书</vt:lpstr>
      <vt:lpstr>微软雅黑</vt:lpstr>
      <vt:lpstr>黑体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在线实训平台  →游览器仿真        </vt:lpstr>
      <vt:lpstr>机械加工仿真  →客户端软件        </vt:lpstr>
      <vt:lpstr>机械加工仿真  →客户端软件        </vt:lpstr>
      <vt:lpstr>机械加工仿真  →客户端软件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在线课程  →游览器资源        </vt:lpstr>
      <vt:lpstr>在线课程  →游览器资源        </vt:lpstr>
      <vt:lpstr>在线课程  →游览器资源        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理念</dc:title>
  <dc:creator>zhu</dc:creator>
  <cp:lastModifiedBy>生疏模式</cp:lastModifiedBy>
  <cp:revision>577</cp:revision>
  <dcterms:created xsi:type="dcterms:W3CDTF">2014-02-06T07:02:00Z</dcterms:created>
  <dcterms:modified xsi:type="dcterms:W3CDTF">2022-04-28T01:41:51Z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2052-11.1.0.10361</vt:lpwstr>
  </property>
  <property fmtid="{D5CDD505-2E9C-101B-9397-08002B2CF9AE}" pid="3" name="ICV">
    <vt:lpwstr>D6F28EB1C51F47129F32128464E2FD57</vt:lpwstr>
  </property>
</Properties>
</file>