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315" r:id="rId3"/>
    <p:sldId id="509" r:id="rId4"/>
    <p:sldId id="597" r:id="rId5"/>
    <p:sldId id="647" r:id="rId6"/>
    <p:sldId id="630" r:id="rId7"/>
    <p:sldId id="600" r:id="rId8"/>
    <p:sldId id="611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58" r:id="rId20"/>
    <p:sldId id="298" r:id="rId21"/>
  </p:sldIdLst>
  <p:sldSz cx="9504363" cy="72009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6250" lvl="1" indent="-190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54405" lvl="2" indent="-400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30655" lvl="3" indent="-590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08175" lvl="4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5A412B-2A3E-45F2-94BD-9B2DD1BD5BE9}">
          <p14:sldIdLst>
            <p14:sldId id="315"/>
            <p14:sldId id="509"/>
            <p14:sldId id="597"/>
            <p14:sldId id="647"/>
            <p14:sldId id="630"/>
            <p14:sldId id="600"/>
            <p14:sldId id="611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</p14:sldIdLst>
        </p14:section>
        <p14:section name="无标题节" id="{9955120C-9E50-4AF2-BEB9-ACBA877BBA31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08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99"/>
    <a:srgbClr val="FF9900"/>
    <a:srgbClr val="66FF99"/>
    <a:srgbClr val="6600FF"/>
    <a:srgbClr val="FF0000"/>
    <a:srgbClr val="FF6600"/>
    <a:srgbClr val="99CCFF"/>
    <a:srgbClr val="A0D1D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4638"/>
  </p:normalViewPr>
  <p:slideViewPr>
    <p:cSldViewPr showGuides="1">
      <p:cViewPr varScale="1">
        <p:scale>
          <a:sx n="102" d="100"/>
          <a:sy n="102" d="100"/>
        </p:scale>
        <p:origin x="1482" y="138"/>
      </p:cViewPr>
      <p:guideLst>
        <p:guide orient="horz" pos="2308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66813" y="685800"/>
            <a:ext cx="452437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762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5440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43065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9081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4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0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8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633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321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073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762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5EF29-2D65-08A0-E25D-FE43F381F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753D3175-4AFD-2DED-A6DD-756C4BD92E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9CFF522E-92FE-89E3-57C8-6F44DFAEC2A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7D7D37F5-1DFF-CAA3-DB87-B38452137A87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59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7187E-2A9C-397D-F357-47F2F638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3422DBCD-9E57-23B3-E734-A47489BEE0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C10DAF0D-AFF6-3514-B2EB-A5A20C89B9F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5B17E7F-FBAB-2EE1-391F-EF2643BDE972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8088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9B23E-CD19-8FC4-B825-FC2AD185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A35E4365-0A64-3A4B-7F2B-DC5D16935A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B4DF59E9-3AB6-1D4F-2E4B-B394DA9BA61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F965A6C3-2EF5-7637-A49E-5B312180B45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221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3B500-3936-D792-B132-7DA2D0D4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EC7FF27B-0C87-F9AC-8AA9-BE9F86B53E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3532FE09-1A40-3FEF-EDB6-51515DA3A38C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5771271-B0DA-C46A-625F-296BD0FFF97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6573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C6D1E-95F4-D1DF-DCFD-3A3B64276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A798566D-174E-560E-7C24-E25AC3C0EB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C3924F38-CE7F-53C3-A824-F05D57A40D2B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AFCF1D2-9157-FB60-9699-8CEAC9B9706F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1573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EAAC6-2495-261D-71CC-445970F8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E0ED80F2-E8AE-554E-42B3-65AA388BA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BBEED856-D0D0-7A09-8C5E-EE985846B481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EAE8A24D-CCB8-4A8C-1815-879FBCED172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443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9D70-A0B2-2769-C689-0038FFD1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C29EFA76-6C82-6693-0048-3F265EA63B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F4321624-F07D-6021-D492-26ADF3A9D09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86DAFD53-5FF8-0240-FC11-8D8A14E3F47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0209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84576-AD08-9BE6-C0C1-151D558B8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0F5BC689-2B69-3D97-7889-E4DB13FC5C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3B7A5A1F-9A94-03AE-2AEE-2D34F0CBB474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3E5099EA-F09A-45EF-A272-F026489A7C51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52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744B-8229-79E5-0877-B3AFB59F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A1A7DBDB-5831-BEE5-DEA8-520640A14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E19DC197-9108-9541-CE39-413675E5F173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C966A8B7-9D69-B76E-9E25-DE069FA31768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3139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7C64D-AB62-B956-399C-74562E31B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5B8F0D2E-423B-7C06-5EFF-1DC6B5000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9A58C6F9-1A1E-E1B4-1B8A-A03750F025F9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78DF1057-5423-5641-9D70-E1F9390BF0E3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68626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DC34-774F-CA88-9BD9-2A56A82DA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F642AEAF-86E4-FF4B-480D-CD214AD96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502AC059-8E54-AA95-21A9-7802A59238E8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9D859BA-9DD8-A760-F930-59D3698BF864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943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ulin-soft.com:8046/logi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/>
          <p:nvPr/>
        </p:nvSpPr>
        <p:spPr>
          <a:xfrm>
            <a:off x="0" y="0"/>
            <a:ext cx="9504363" cy="2041525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/>
          <p:nvPr/>
        </p:nvSpPr>
        <p:spPr>
          <a:xfrm>
            <a:off x="0" y="5641975"/>
            <a:ext cx="9504363" cy="1558925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pPr algn="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</a:p>
        </p:txBody>
      </p:sp>
      <p:sp>
        <p:nvSpPr>
          <p:cNvPr id="2052" name="Text Box 4"/>
          <p:cNvSpPr txBox="1"/>
          <p:nvPr/>
        </p:nvSpPr>
        <p:spPr>
          <a:xfrm>
            <a:off x="503555" y="2376170"/>
            <a:ext cx="8684895" cy="2189261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en-US" sz="6300" b="1" dirty="0">
                <a:ea typeface="隶书" panose="02010509060101010101" pitchFamily="49" charset="-122"/>
              </a:rPr>
              <a:t>电气控制线路装调</a:t>
            </a:r>
            <a:endParaRPr lang="en-US" altLang="zh-CN" sz="6300" b="1" dirty="0">
              <a:ea typeface="隶书" panose="020105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6300" b="1" dirty="0">
                <a:ea typeface="隶书" panose="02010509060101010101" pitchFamily="49" charset="-122"/>
              </a:rPr>
              <a:t>在线仿真实训</a:t>
            </a:r>
            <a:endParaRPr lang="zh-CN" altLang="en-US" sz="50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2131" y="4577496"/>
            <a:ext cx="1944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22</a:t>
            </a:r>
            <a:r>
              <a:rPr lang="zh-CN" altLang="en-US" dirty="0"/>
              <a:t>号</a:t>
            </a:r>
          </a:p>
          <a:p>
            <a:pPr algn="ctr"/>
            <a:r>
              <a:rPr lang="en-US" altLang="zh-CN" dirty="0"/>
              <a:t>19:00</a:t>
            </a:r>
            <a:r>
              <a:rPr lang="zh-CN" altLang="en-US" dirty="0"/>
              <a:t>开始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E9A19-6A9E-13CA-BA25-A4D356C05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3BA3CEF8-13E0-D5D1-3BA7-75B2AEFB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电气控制线路装调仿真操作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154BA0-F136-90AA-BD1D-8322DF6802A9}"/>
              </a:ext>
            </a:extLst>
          </p:cNvPr>
          <p:cNvSpPr txBox="1"/>
          <p:nvPr/>
        </p:nvSpPr>
        <p:spPr>
          <a:xfrm>
            <a:off x="731266" y="1588772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线路连接：</a:t>
            </a:r>
            <a:r>
              <a:rPr lang="zh-CN" altLang="en-US" dirty="0"/>
              <a:t>根据电气接线图完成线路连接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447292-FB40-4460-2220-C71AB7D37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1" y="2016340"/>
            <a:ext cx="4275881" cy="38545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CDCC19-A160-B6E2-36F1-59ED7F259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36" y="2016339"/>
            <a:ext cx="3454510" cy="4228797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843B0890-5B8B-32FD-6FA8-20453662739C}"/>
              </a:ext>
            </a:extLst>
          </p:cNvPr>
          <p:cNvSpPr/>
          <p:nvPr/>
        </p:nvSpPr>
        <p:spPr>
          <a:xfrm>
            <a:off x="4968196" y="3744460"/>
            <a:ext cx="504035" cy="2880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813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CB4EB-35CE-100A-2238-317B2699B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85F4F81-0B2F-14F6-F43D-093FE97B8D82}"/>
              </a:ext>
            </a:extLst>
          </p:cNvPr>
          <p:cNvSpPr txBox="1"/>
          <p:nvPr/>
        </p:nvSpPr>
        <p:spPr>
          <a:xfrm>
            <a:off x="719900" y="1650025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电路测量：</a:t>
            </a:r>
            <a:r>
              <a:rPr lang="zh-CN" altLang="en-US" dirty="0"/>
              <a:t>万用表测电压、电阻，钳形电流表测电流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E626F2-CFAC-BEE7-56EB-3933115325C6}"/>
              </a:ext>
            </a:extLst>
          </p:cNvPr>
          <p:cNvSpPr txBox="1"/>
          <p:nvPr/>
        </p:nvSpPr>
        <p:spPr>
          <a:xfrm>
            <a:off x="719899" y="2209164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通电试车：</a:t>
            </a:r>
            <a:r>
              <a:rPr lang="zh-CN" altLang="en-US" dirty="0"/>
              <a:t>根据现场施工</a:t>
            </a:r>
            <a:r>
              <a:rPr lang="en-US" altLang="zh-CN" dirty="0"/>
              <a:t>/</a:t>
            </a:r>
            <a:r>
              <a:rPr lang="zh-CN" altLang="en-US" dirty="0"/>
              <a:t>通电试车的具体调试步骤要求完成试车操作。</a:t>
            </a:r>
            <a:endParaRPr lang="en-US" altLang="zh-CN" dirty="0"/>
          </a:p>
        </p:txBody>
      </p: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A7660F15-EDE9-9033-3EEC-5BE6C05B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电气控制线路装调仿真操作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5BFEB1-C12B-BE5E-3ABD-74ECA3944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76" y="2762380"/>
            <a:ext cx="6906589" cy="140037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5F5B820-B1A3-BE0C-4138-993B235C1360}"/>
              </a:ext>
            </a:extLst>
          </p:cNvPr>
          <p:cNvSpPr/>
          <p:nvPr/>
        </p:nvSpPr>
        <p:spPr>
          <a:xfrm>
            <a:off x="4320151" y="3393773"/>
            <a:ext cx="1296090" cy="2066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FCB1FB-95A1-B354-0AA6-69CD158AA968}"/>
              </a:ext>
            </a:extLst>
          </p:cNvPr>
          <p:cNvSpPr txBox="1"/>
          <p:nvPr/>
        </p:nvSpPr>
        <p:spPr>
          <a:xfrm>
            <a:off x="698665" y="4437739"/>
            <a:ext cx="784854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/>
              <a:t>清场断电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/>
              <a:t>填写实验报告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/>
              <a:t>保存提交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FF9900"/>
                </a:solidFill>
              </a:rPr>
              <a:t>提交后系统自动评分，学生和教师均可查看评分结果及明细。</a:t>
            </a:r>
            <a:endParaRPr lang="en-US" altLang="zh-CN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288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3A4D6-13C4-E655-0136-08BED9796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4D59D5D4-F967-3F8A-9450-9BA50D30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273C8C-0D2D-8933-6F5D-FADE0158FE6A}"/>
              </a:ext>
            </a:extLst>
          </p:cNvPr>
          <p:cNvSpPr txBox="1"/>
          <p:nvPr/>
        </p:nvSpPr>
        <p:spPr>
          <a:xfrm>
            <a:off x="791906" y="1728320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元器件选型的评分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A1E454-AC26-7F57-D38C-132619518B45}"/>
              </a:ext>
            </a:extLst>
          </p:cNvPr>
          <p:cNvSpPr txBox="1"/>
          <p:nvPr/>
        </p:nvSpPr>
        <p:spPr>
          <a:xfrm>
            <a:off x="791906" y="2376365"/>
            <a:ext cx="82805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应选元器件规格及数量均正确得分。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领取元器件规格正确但数量少于任务需求，不得分。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领取元器件规格正确但数量多于任务需求，得分，但因数量又多余，有扣分。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领取元器件规格有非任务要求的规格的，有扣分。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61B2C-95B0-753E-3B11-5AABF3796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7" y="4255795"/>
            <a:ext cx="8299268" cy="1415214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2678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ED72A-0776-7921-9032-A95B1D74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757BC986-25ED-16B8-F5A7-12B3C1D7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0EA061-E3BF-B476-54D7-C55AEFD06A39}"/>
              </a:ext>
            </a:extLst>
          </p:cNvPr>
          <p:cNvSpPr txBox="1"/>
          <p:nvPr/>
        </p:nvSpPr>
        <p:spPr>
          <a:xfrm>
            <a:off x="791906" y="1728320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导线连接的评分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A254B4-5B57-51D3-3B86-1806BDF02617}"/>
              </a:ext>
            </a:extLst>
          </p:cNvPr>
          <p:cNvSpPr txBox="1"/>
          <p:nvPr/>
        </p:nvSpPr>
        <p:spPr>
          <a:xfrm>
            <a:off x="791906" y="2376365"/>
            <a:ext cx="828057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正确安装接线图和接线操作要求的得分。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有选型的项目，元器件安装后未修改正确名称的，该元器件所接导线均不得分。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/>
              <a:t>未按照接线图</a:t>
            </a:r>
            <a:r>
              <a:rPr lang="zh-CN" altLang="en-US" dirty="0"/>
              <a:t>示意接线的导线不得分。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主回路导线未按颜色要求的导线不得分。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有任务要求完成接线以为的多余导线，给予扣分（</a:t>
            </a:r>
            <a:r>
              <a:rPr lang="en-US" altLang="zh-CN" dirty="0"/>
              <a:t>-2/</a:t>
            </a:r>
            <a:r>
              <a:rPr lang="zh-CN" altLang="en-US" dirty="0"/>
              <a:t>每根）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20752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C9B12-8ACD-7B3B-84E8-1C57B84A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C2658221-E415-1D86-6DEA-0FF1050F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4BD8CB-85BC-31AF-C451-1C6F3B6D0C1D}"/>
              </a:ext>
            </a:extLst>
          </p:cNvPr>
          <p:cNvSpPr txBox="1"/>
          <p:nvPr/>
        </p:nvSpPr>
        <p:spPr>
          <a:xfrm>
            <a:off x="791906" y="1728320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3. </a:t>
            </a:r>
            <a:r>
              <a:rPr lang="zh-CN" altLang="en-US" b="1" dirty="0"/>
              <a:t>电路测量及通电试车扣分项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E47BF0-BFAF-840E-2B1D-D0DEE25E7CFE}"/>
              </a:ext>
            </a:extLst>
          </p:cNvPr>
          <p:cNvSpPr txBox="1"/>
          <p:nvPr/>
        </p:nvSpPr>
        <p:spPr>
          <a:xfrm>
            <a:off x="791906" y="2376365"/>
            <a:ext cx="82805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万用表烧毁，给予扣分。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电动机缺相抖动，给予扣分。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电动机缺相抖动，未及时断电导致电动机烧毁的，追加扣分。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断路器跳闸，给予扣分。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熔断器熔断，给予扣分。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电路调试完成后，未断开断路器提交任务的。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注：需在按“停止仿真”按钮前断开断路器，停止仿真后再断开断路器无效。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16418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423D-66EC-725C-2A2F-B5825E2E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807B1E21-E8B1-F07F-FDC6-15E3BA71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E864FA-2B8F-840E-3DF5-FE8606415F23}"/>
              </a:ext>
            </a:extLst>
          </p:cNvPr>
          <p:cNvSpPr txBox="1"/>
          <p:nvPr/>
        </p:nvSpPr>
        <p:spPr>
          <a:xfrm>
            <a:off x="575891" y="1440300"/>
            <a:ext cx="7516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b="1" dirty="0"/>
              <a:t>热继电器</a:t>
            </a:r>
            <a:endParaRPr lang="en-US" altLang="zh-CN" b="1" dirty="0"/>
          </a:p>
          <a:p>
            <a:r>
              <a:rPr lang="zh-CN" altLang="en-US" dirty="0"/>
              <a:t>热继电器因过载和断相保护使辅助触点断开切断电路后，需按手动复位按钮使其复位后才能进行再次运行。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453E3D-A36F-5520-5306-AB7DC66F7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1" y="2760670"/>
            <a:ext cx="2676899" cy="1676634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19BC280-3E9A-74C5-1973-1562323122AF}"/>
              </a:ext>
            </a:extLst>
          </p:cNvPr>
          <p:cNvCxnSpPr>
            <a:cxnSpLocks/>
          </p:cNvCxnSpPr>
          <p:nvPr/>
        </p:nvCxnSpPr>
        <p:spPr>
          <a:xfrm flipV="1">
            <a:off x="2160001" y="2688665"/>
            <a:ext cx="1080075" cy="360025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517684B0-6722-9540-2139-7EB61F384767}"/>
              </a:ext>
            </a:extLst>
          </p:cNvPr>
          <p:cNvSpPr/>
          <p:nvPr/>
        </p:nvSpPr>
        <p:spPr>
          <a:xfrm>
            <a:off x="1871981" y="2976685"/>
            <a:ext cx="288020" cy="3600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AF2EE7-83B8-6595-EF8B-822DFD91B0DA}"/>
              </a:ext>
            </a:extLst>
          </p:cNvPr>
          <p:cNvSpPr txBox="1"/>
          <p:nvPr/>
        </p:nvSpPr>
        <p:spPr>
          <a:xfrm>
            <a:off x="3240076" y="2466288"/>
            <a:ext cx="4752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手动复位按钮：鼠标光标移至按钮处，点击鼠标左键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7249519-1236-627D-E533-D5C4DC9875A5}"/>
              </a:ext>
            </a:extLst>
          </p:cNvPr>
          <p:cNvSpPr txBox="1"/>
          <p:nvPr/>
        </p:nvSpPr>
        <p:spPr>
          <a:xfrm>
            <a:off x="503368" y="4641164"/>
            <a:ext cx="42488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倒顺开关操作</a:t>
            </a:r>
            <a:endParaRPr lang="en-US" altLang="zh-CN" b="1" dirty="0"/>
          </a:p>
          <a:p>
            <a:r>
              <a:rPr lang="zh-CN" altLang="en-US" dirty="0"/>
              <a:t>鼠标光标移至倒顺开关上“倒”字，点击鼠标左键，倒顺开关拨至“倒”位置；</a:t>
            </a:r>
            <a:endParaRPr lang="en-US" altLang="zh-CN" dirty="0"/>
          </a:p>
          <a:p>
            <a:r>
              <a:rPr lang="zh-CN" altLang="en-US" dirty="0"/>
              <a:t>同理鼠标光标移至倒顺开关上的“停”或“顺”字，点击鼠标左键，倒顺开关拨至“停”或“顺”的位置；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2BF3B0E-0ECC-5C39-DEAF-5FB35E32C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02" y="4641164"/>
            <a:ext cx="253400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343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1D58-B4B1-889D-D3E0-9C122CA3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D02EDA17-27B5-D3AF-CA21-C8B9EEB0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331A50-4AE9-E671-32B2-9E944626ED9C}"/>
              </a:ext>
            </a:extLst>
          </p:cNvPr>
          <p:cNvSpPr txBox="1"/>
          <p:nvPr/>
        </p:nvSpPr>
        <p:spPr>
          <a:xfrm>
            <a:off x="575892" y="1440300"/>
            <a:ext cx="38882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行程开关的操作</a:t>
            </a:r>
            <a:endParaRPr lang="en-US" altLang="zh-CN" b="1" dirty="0"/>
          </a:p>
          <a:p>
            <a:r>
              <a:rPr lang="zh-CN" altLang="en-US" dirty="0"/>
              <a:t>仿真中行程开关无法通过碰撞动作，调试时需手动按压使其动作。</a:t>
            </a:r>
            <a:endParaRPr lang="en-US" altLang="zh-CN" dirty="0"/>
          </a:p>
          <a:p>
            <a:r>
              <a:rPr lang="zh-CN" altLang="en-US" dirty="0"/>
              <a:t>鼠标光标移至行程开关滚轮上，点击鼠标左键。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7A824A-8019-DDB2-990E-E5027F28E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16" y="1555275"/>
            <a:ext cx="2572109" cy="11145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07AD820-B795-2718-03F7-9380D9BF5FB1}"/>
              </a:ext>
            </a:extLst>
          </p:cNvPr>
          <p:cNvSpPr txBox="1"/>
          <p:nvPr/>
        </p:nvSpPr>
        <p:spPr>
          <a:xfrm>
            <a:off x="503886" y="2971019"/>
            <a:ext cx="3888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时间继电器延时时间设定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E7577CA-C95A-24EE-2762-875E03BC9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r="1737"/>
          <a:stretch/>
        </p:blipFill>
        <p:spPr>
          <a:xfrm>
            <a:off x="3384086" y="3501168"/>
            <a:ext cx="2160150" cy="3198312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30B7FAD-16C7-C7F1-545C-9DBE7A68B3DB}"/>
              </a:ext>
            </a:extLst>
          </p:cNvPr>
          <p:cNvCxnSpPr>
            <a:cxnSpLocks/>
          </p:cNvCxnSpPr>
          <p:nvPr/>
        </p:nvCxnSpPr>
        <p:spPr>
          <a:xfrm flipV="1">
            <a:off x="5112206" y="5285600"/>
            <a:ext cx="972067" cy="360025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58BE36A0-F495-9BE8-2F4A-6C4D202F2A8E}"/>
              </a:ext>
            </a:extLst>
          </p:cNvPr>
          <p:cNvSpPr/>
          <p:nvPr/>
        </p:nvSpPr>
        <p:spPr>
          <a:xfrm>
            <a:off x="4716178" y="5573620"/>
            <a:ext cx="396028" cy="3600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4D9A4A6-AF4C-6CA6-A70C-572F857DB189}"/>
              </a:ext>
            </a:extLst>
          </p:cNvPr>
          <p:cNvSpPr txBox="1"/>
          <p:nvPr/>
        </p:nvSpPr>
        <p:spPr>
          <a:xfrm>
            <a:off x="6084273" y="5063223"/>
            <a:ext cx="31322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①鼠标光标移至拨码开关位置，点击鼠标左键，切换延时范围，共</a:t>
            </a:r>
            <a:r>
              <a:rPr lang="en-US" altLang="zh-CN" sz="1400" dirty="0">
                <a:solidFill>
                  <a:srgbClr val="FF0000"/>
                </a:solidFill>
              </a:rPr>
              <a:t>4</a:t>
            </a:r>
            <a:r>
              <a:rPr lang="zh-CN" altLang="en-US" sz="1400" dirty="0">
                <a:solidFill>
                  <a:srgbClr val="FF0000"/>
                </a:solidFill>
              </a:rPr>
              <a:t>种延时范围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207F2D1-0091-475E-1287-11C0BB1ECB78}"/>
              </a:ext>
            </a:extLst>
          </p:cNvPr>
          <p:cNvSpPr/>
          <p:nvPr/>
        </p:nvSpPr>
        <p:spPr>
          <a:xfrm>
            <a:off x="4320150" y="4883210"/>
            <a:ext cx="396028" cy="36002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16990F-3136-4216-4314-A51B4C682105}"/>
              </a:ext>
            </a:extLst>
          </p:cNvPr>
          <p:cNvSpPr txBox="1"/>
          <p:nvPr/>
        </p:nvSpPr>
        <p:spPr>
          <a:xfrm>
            <a:off x="213777" y="4171663"/>
            <a:ext cx="3132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②鼠标光标移至旋转按钮中心，点击鼠标左键（向右旋转）</a:t>
            </a:r>
            <a:r>
              <a:rPr lang="en-US" altLang="zh-CN" sz="1400" dirty="0">
                <a:solidFill>
                  <a:srgbClr val="FF0000"/>
                </a:solidFill>
              </a:rPr>
              <a:t>/</a:t>
            </a:r>
            <a:r>
              <a:rPr lang="zh-CN" altLang="en-US" sz="1400" dirty="0">
                <a:solidFill>
                  <a:srgbClr val="FF0000"/>
                </a:solidFill>
              </a:rPr>
              <a:t>右键（向左旋转），调节红色刻度线对应的刻度值，来设定具体的延时时间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77A308A-0B1C-57EE-8E0C-35F1FF3E82E9}"/>
              </a:ext>
            </a:extLst>
          </p:cNvPr>
          <p:cNvCxnSpPr>
            <a:cxnSpLocks/>
          </p:cNvCxnSpPr>
          <p:nvPr/>
        </p:nvCxnSpPr>
        <p:spPr>
          <a:xfrm flipH="1" flipV="1">
            <a:off x="3240076" y="4772022"/>
            <a:ext cx="1080074" cy="208188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E7E2775-F1CA-B72A-7BB1-59B1C18B6D75}"/>
              </a:ext>
            </a:extLst>
          </p:cNvPr>
          <p:cNvSpPr txBox="1"/>
          <p:nvPr/>
        </p:nvSpPr>
        <p:spPr>
          <a:xfrm>
            <a:off x="763946" y="5291967"/>
            <a:ext cx="20801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66CC"/>
                </a:solidFill>
              </a:rPr>
              <a:t>右图时间继电器设定的延时时间为：</a:t>
            </a:r>
            <a:r>
              <a:rPr lang="en-US" altLang="zh-CN" dirty="0">
                <a:solidFill>
                  <a:srgbClr val="0066CC"/>
                </a:solidFill>
              </a:rPr>
              <a:t>4S</a:t>
            </a:r>
            <a:endParaRPr lang="zh-CN" alt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991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95DBF-5D3C-43AC-EFD5-A18097A3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E31D0F8B-11B6-2CE9-8C2A-5B443B6B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06828E-5527-C046-9CD0-C1E9CC6B4B39}"/>
              </a:ext>
            </a:extLst>
          </p:cNvPr>
          <p:cNvSpPr txBox="1"/>
          <p:nvPr/>
        </p:nvSpPr>
        <p:spPr>
          <a:xfrm>
            <a:off x="575892" y="1453251"/>
            <a:ext cx="7732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5.</a:t>
            </a:r>
            <a:r>
              <a:rPr lang="zh-CN" altLang="en-US" b="1" dirty="0"/>
              <a:t>速度继电器的接线</a:t>
            </a:r>
            <a:endParaRPr lang="en-US" altLang="zh-CN" b="1" dirty="0"/>
          </a:p>
          <a:p>
            <a:r>
              <a:rPr lang="zh-CN" altLang="en-US" dirty="0"/>
              <a:t>电动机正转到达一定转速时，①、②、③端子动作。</a:t>
            </a:r>
            <a:endParaRPr lang="en-US" altLang="zh-CN" dirty="0"/>
          </a:p>
          <a:p>
            <a:r>
              <a:rPr lang="zh-CN" altLang="en-US" dirty="0"/>
              <a:t>电动机反转到达一定转速时，④、⑤、⑥端子动作。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E2D91A-0232-5FE3-3F3D-C9F19364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6" y="2892480"/>
            <a:ext cx="2819923" cy="25320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61CA70-94B9-ED0F-C660-B0B375D2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18" y="2971718"/>
            <a:ext cx="2312797" cy="24000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95B082B-E5AB-5C9D-7C3A-B0CF353D1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34" y="2592380"/>
            <a:ext cx="2724530" cy="295316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77A44E9-7341-64DC-C5AC-CC46B14063BF}"/>
              </a:ext>
            </a:extLst>
          </p:cNvPr>
          <p:cNvSpPr/>
          <p:nvPr/>
        </p:nvSpPr>
        <p:spPr>
          <a:xfrm>
            <a:off x="1727972" y="3420437"/>
            <a:ext cx="432030" cy="75605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E46B27B-E633-5C67-28D3-C02DCF1C1D7D}"/>
              </a:ext>
            </a:extLst>
          </p:cNvPr>
          <p:cNvSpPr/>
          <p:nvPr/>
        </p:nvSpPr>
        <p:spPr>
          <a:xfrm>
            <a:off x="3744110" y="4171755"/>
            <a:ext cx="2088145" cy="1156816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07D87C-EC2D-834F-FF2D-45B72DDD230D}"/>
              </a:ext>
            </a:extLst>
          </p:cNvPr>
          <p:cNvSpPr/>
          <p:nvPr/>
        </p:nvSpPr>
        <p:spPr>
          <a:xfrm>
            <a:off x="1727972" y="4179742"/>
            <a:ext cx="432030" cy="756053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0FAE14F-72A4-14AB-1436-A41894E441EF}"/>
              </a:ext>
            </a:extLst>
          </p:cNvPr>
          <p:cNvSpPr/>
          <p:nvPr/>
        </p:nvSpPr>
        <p:spPr>
          <a:xfrm>
            <a:off x="3744111" y="3024410"/>
            <a:ext cx="2088144" cy="11330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B2D4C0C-4F22-3914-B92E-1056290FB33B}"/>
              </a:ext>
            </a:extLst>
          </p:cNvPr>
          <p:cNvSpPr txBox="1"/>
          <p:nvPr/>
        </p:nvSpPr>
        <p:spPr>
          <a:xfrm>
            <a:off x="6912331" y="4105620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②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E036407-2472-E7F3-FE3B-D30020CDD3CE}"/>
              </a:ext>
            </a:extLst>
          </p:cNvPr>
          <p:cNvSpPr txBox="1"/>
          <p:nvPr/>
        </p:nvSpPr>
        <p:spPr>
          <a:xfrm>
            <a:off x="7140727" y="4640915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③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040E533-36FA-30BA-E5BD-2DBCB5FF7BAF}"/>
              </a:ext>
            </a:extLst>
          </p:cNvPr>
          <p:cNvSpPr txBox="1"/>
          <p:nvPr/>
        </p:nvSpPr>
        <p:spPr>
          <a:xfrm>
            <a:off x="6768321" y="3280809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①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CD101C9-3EC7-D0A0-C626-A7D9BD452D59}"/>
              </a:ext>
            </a:extLst>
          </p:cNvPr>
          <p:cNvSpPr txBox="1"/>
          <p:nvPr/>
        </p:nvSpPr>
        <p:spPr>
          <a:xfrm>
            <a:off x="8251026" y="3281771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④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1F728DE-26CD-73E1-CD1C-2B2066DB39D6}"/>
              </a:ext>
            </a:extLst>
          </p:cNvPr>
          <p:cNvSpPr txBox="1"/>
          <p:nvPr/>
        </p:nvSpPr>
        <p:spPr>
          <a:xfrm>
            <a:off x="8035011" y="4187642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⑤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42AA866-DD26-9709-FF6A-E4A7DE322F51}"/>
              </a:ext>
            </a:extLst>
          </p:cNvPr>
          <p:cNvSpPr txBox="1"/>
          <p:nvPr/>
        </p:nvSpPr>
        <p:spPr>
          <a:xfrm>
            <a:off x="7817361" y="4640915"/>
            <a:ext cx="43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00083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546574C-C029-6C80-0F69-068A3C36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u="sng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交流及答疑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99C8C4-AB0C-A6B6-0CD1-0CD38986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20" y="1296290"/>
            <a:ext cx="4277322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58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863"/>
            <a:ext cx="9504363" cy="599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Rectangle 8"/>
          <p:cNvSpPr/>
          <p:nvPr/>
        </p:nvSpPr>
        <p:spPr>
          <a:xfrm>
            <a:off x="0" y="0"/>
            <a:ext cx="9504363" cy="14843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4" name="Rectangle 11"/>
          <p:cNvSpPr/>
          <p:nvPr/>
        </p:nvSpPr>
        <p:spPr>
          <a:xfrm>
            <a:off x="0" y="6337300"/>
            <a:ext cx="9504363" cy="11795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5" name="Rectangle 8"/>
          <p:cNvSpPr/>
          <p:nvPr/>
        </p:nvSpPr>
        <p:spPr>
          <a:xfrm>
            <a:off x="0" y="1936750"/>
            <a:ext cx="4976813" cy="1135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lIns="95447" tIns="47724" rIns="95447" bIns="47724" anchor="ctr" anchorCtr="0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6" name="Text Box 12"/>
          <p:cNvSpPr txBox="1"/>
          <p:nvPr/>
        </p:nvSpPr>
        <p:spPr>
          <a:xfrm>
            <a:off x="432435" y="1512570"/>
            <a:ext cx="7501255" cy="1064260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300" b="1" dirty="0">
                <a:latin typeface="Arial" panose="020B0604020202020204" pitchFamily="34" charset="0"/>
                <a:ea typeface="隶书" panose="02010509060101010101" pitchFamily="49" charset="-122"/>
              </a:rPr>
              <a:t>期待您宝贵的建议！</a:t>
            </a:r>
          </a:p>
        </p:txBody>
      </p:sp>
      <p:sp>
        <p:nvSpPr>
          <p:cNvPr id="66567" name="Rectangle 9"/>
          <p:cNvSpPr/>
          <p:nvPr/>
        </p:nvSpPr>
        <p:spPr>
          <a:xfrm>
            <a:off x="5891213" y="6480175"/>
            <a:ext cx="3613150" cy="8794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endParaRPr lang="zh-CN" altLang="en-US" sz="15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3745" y="1584310"/>
            <a:ext cx="875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在线虚拟仿真实训平台简介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906" y="3714750"/>
            <a:ext cx="65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自动评分细则和各类扣分项说明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753745" y="2664385"/>
            <a:ext cx="828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电气控制线路装调仿真操作</a:t>
            </a:r>
            <a:endParaRPr lang="zh-CN" altLang="en-US" sz="1800" dirty="0">
              <a:solidFill>
                <a:srgbClr val="0066C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D51C5C-1544-978C-BED5-A310454FD797}"/>
              </a:ext>
            </a:extLst>
          </p:cNvPr>
          <p:cNvSpPr txBox="1"/>
          <p:nvPr/>
        </p:nvSpPr>
        <p:spPr>
          <a:xfrm>
            <a:off x="791906" y="4765115"/>
            <a:ext cx="65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4.</a:t>
            </a:r>
            <a:r>
              <a:rPr lang="zh-CN" altLang="en-US" sz="2800" dirty="0"/>
              <a:t>仿真中特殊元器件的使用说明</a:t>
            </a:r>
            <a:endParaRPr lang="zh-CN" altLang="en-US" sz="1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4936" y="1684043"/>
            <a:ext cx="820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进入方式：</a:t>
            </a:r>
            <a:endParaRPr lang="en-US" altLang="zh-CN" b="1" dirty="0"/>
          </a:p>
          <a:p>
            <a:r>
              <a:rPr lang="zh-CN" altLang="en-US" dirty="0"/>
              <a:t>①输入网址：</a:t>
            </a: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https://shulin-soft.com:8046/login.html</a:t>
            </a:r>
            <a:endParaRPr lang="en-US" altLang="zh-CN" dirty="0"/>
          </a:p>
          <a:p>
            <a:r>
              <a:rPr lang="zh-CN" altLang="en-US" dirty="0"/>
              <a:t>②输入账号密码登录：</a:t>
            </a:r>
          </a:p>
        </p:txBody>
      </p:sp>
      <p:sp>
        <p:nvSpPr>
          <p:cNvPr id="16" name="矩形 15"/>
          <p:cNvSpPr/>
          <p:nvPr/>
        </p:nvSpPr>
        <p:spPr>
          <a:xfrm>
            <a:off x="434936" y="5832605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推荐使用浏览器： 火狐、</a:t>
            </a:r>
            <a:r>
              <a:rPr lang="en-US" altLang="zh-CN" b="1" dirty="0"/>
              <a:t>Chrome</a:t>
            </a:r>
            <a:r>
              <a:rPr lang="zh-CN" altLang="en-US" b="1" dirty="0"/>
              <a:t>、</a:t>
            </a:r>
            <a:r>
              <a:rPr lang="en-US" altLang="zh-CN" b="1" dirty="0"/>
              <a:t>Edge </a:t>
            </a:r>
            <a:r>
              <a:rPr lang="zh-CN" altLang="en-US" b="1" dirty="0"/>
              <a:t>浏览器</a:t>
            </a:r>
            <a:endParaRPr lang="en-US" altLang="zh-CN" b="1" dirty="0"/>
          </a:p>
        </p:txBody>
      </p:sp>
      <p:pic>
        <p:nvPicPr>
          <p:cNvPr id="4" name="图片 3" descr="Image00388.bmp">
            <a:extLst>
              <a:ext uri="{FF2B5EF4-FFF2-40B4-BE49-F238E27FC236}">
                <a16:creationId xmlns:a16="http://schemas.microsoft.com/office/drawing/2014/main" id="{18A09D61-EAFE-5744-9338-3151A0FB93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91" y="2718493"/>
            <a:ext cx="5615513" cy="28101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75CE98-4728-8A9C-C64E-92F7E91B615B}"/>
              </a:ext>
            </a:extLst>
          </p:cNvPr>
          <p:cNvSpPr/>
          <p:nvPr/>
        </p:nvSpPr>
        <p:spPr>
          <a:xfrm>
            <a:off x="5112206" y="2934508"/>
            <a:ext cx="864060" cy="423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Image00389.bmp">
            <a:extLst>
              <a:ext uri="{FF2B5EF4-FFF2-40B4-BE49-F238E27FC236}">
                <a16:creationId xmlns:a16="http://schemas.microsoft.com/office/drawing/2014/main" id="{3371D932-4A4C-F5CA-9F69-907A50379D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53071" t="28108"/>
          <a:stretch>
            <a:fillRect/>
          </a:stretch>
        </p:blipFill>
        <p:spPr>
          <a:xfrm>
            <a:off x="6408296" y="2790497"/>
            <a:ext cx="2880200" cy="2468535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46C5F45-2A75-F15E-F6A8-C1EEFDCD8AA7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976266" y="2864430"/>
            <a:ext cx="504035" cy="281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11A9A15-FB65-6CBD-0769-DFBCF7F9762E}"/>
              </a:ext>
            </a:extLst>
          </p:cNvPr>
          <p:cNvSpPr txBox="1"/>
          <p:nvPr/>
        </p:nvSpPr>
        <p:spPr>
          <a:xfrm>
            <a:off x="6408296" y="5669052"/>
            <a:ext cx="30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教师账号：</a:t>
            </a:r>
            <a:r>
              <a:rPr lang="en-US" altLang="zh-CN" b="1" dirty="0"/>
              <a:t>5</a:t>
            </a:r>
            <a:r>
              <a:rPr lang="zh-CN" altLang="en-US" b="1" dirty="0"/>
              <a:t>位</a:t>
            </a:r>
          </a:p>
          <a:p>
            <a:r>
              <a:rPr lang="zh-CN" altLang="en-US" dirty="0"/>
              <a:t>学生账号：</a:t>
            </a:r>
            <a:r>
              <a:rPr lang="zh-CN" altLang="en-US" b="1" dirty="0"/>
              <a:t>教师登陆后设定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9678D-2B37-3530-A6B0-E59B25038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3FAB6D61-E842-3049-09C8-9C4400A2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F69649-99C9-D22D-0E31-3652AF23FDC9}"/>
              </a:ext>
            </a:extLst>
          </p:cNvPr>
          <p:cNvSpPr txBox="1"/>
          <p:nvPr/>
        </p:nvSpPr>
        <p:spPr>
          <a:xfrm>
            <a:off x="935916" y="1512305"/>
            <a:ext cx="698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注：仿真平台因细节改进和缺陷修改，将不时更新；如遇使用异常，可清一下历史记录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6F6C79B-C741-8A7F-3E90-C1ED6AC1028F}"/>
              </a:ext>
            </a:extLst>
          </p:cNvPr>
          <p:cNvGrpSpPr/>
          <p:nvPr/>
        </p:nvGrpSpPr>
        <p:grpSpPr>
          <a:xfrm>
            <a:off x="1223936" y="2304360"/>
            <a:ext cx="7200500" cy="4474860"/>
            <a:chOff x="503886" y="2088345"/>
            <a:chExt cx="7660745" cy="469087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8412B0D-4E00-6D63-012D-9C70A911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79715" b="49673"/>
            <a:stretch>
              <a:fillRect/>
            </a:stretch>
          </p:blipFill>
          <p:spPr>
            <a:xfrm>
              <a:off x="503886" y="2160350"/>
              <a:ext cx="3115310" cy="43478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84F745A-0FEA-7EF3-323D-D0F232AE2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2131" y="2088345"/>
              <a:ext cx="3038475" cy="21634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15EFD6-88D8-461F-9DA5-662624866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2231" y="4320500"/>
              <a:ext cx="2692400" cy="2458720"/>
            </a:xfrm>
            <a:prstGeom prst="rect">
              <a:avLst/>
            </a:prstGeom>
            <a:ln w="12700" cap="sq">
              <a:solidFill>
                <a:srgbClr val="0066CC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6582B7E-C61E-AF42-A5DE-D7E7CCE32576}"/>
                </a:ext>
              </a:extLst>
            </p:cNvPr>
            <p:cNvSpPr/>
            <p:nvPr/>
          </p:nvSpPr>
          <p:spPr>
            <a:xfrm>
              <a:off x="1583961" y="3608840"/>
              <a:ext cx="864060" cy="2796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C75FB78-4903-FE50-F430-068F5F112B5A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2448021" y="3748655"/>
              <a:ext cx="1584110" cy="6781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4C5693AD-219E-1347-4198-B39860C27C7F}"/>
                </a:ext>
              </a:extLst>
            </p:cNvPr>
            <p:cNvCxnSpPr/>
            <p:nvPr/>
          </p:nvCxnSpPr>
          <p:spPr>
            <a:xfrm>
              <a:off x="4752181" y="4032480"/>
              <a:ext cx="720050" cy="86406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44192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403225" y="652463"/>
            <a:ext cx="8553450" cy="91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游览器仿真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7282455-0393-96D4-FC9C-D8E27EB44F9B}"/>
              </a:ext>
            </a:extLst>
          </p:cNvPr>
          <p:cNvGrpSpPr/>
          <p:nvPr/>
        </p:nvGrpSpPr>
        <p:grpSpPr>
          <a:xfrm>
            <a:off x="403225" y="2047822"/>
            <a:ext cx="8784610" cy="2800680"/>
            <a:chOff x="647896" y="1871015"/>
            <a:chExt cx="8784610" cy="3727705"/>
          </a:xfrm>
        </p:grpSpPr>
        <p:sp>
          <p:nvSpPr>
            <p:cNvPr id="5" name="文本框 4"/>
            <p:cNvSpPr txBox="1"/>
            <p:nvPr/>
          </p:nvSpPr>
          <p:spPr>
            <a:xfrm>
              <a:off x="1079926" y="2448370"/>
              <a:ext cx="4104285" cy="315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学生账号密码管理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预览各课程实训任务内容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创建实训课程</a:t>
              </a:r>
              <a:endParaRPr lang="en-US" altLang="zh-CN" sz="2400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实训学生管理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实训任务管理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成绩结果查看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成绩导出</a:t>
              </a:r>
              <a:endParaRPr lang="en-US" altLang="zh-CN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58F9D58-7C1C-5908-ECC1-5D565E44425B}"/>
                </a:ext>
              </a:extLst>
            </p:cNvPr>
            <p:cNvSpPr txBox="1"/>
            <p:nvPr/>
          </p:nvSpPr>
          <p:spPr>
            <a:xfrm>
              <a:off x="647896" y="1925150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教师账号登录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8D9F8BA-7807-0780-0BF4-AA6779A02F22}"/>
                </a:ext>
              </a:extLst>
            </p:cNvPr>
            <p:cNvSpPr txBox="1"/>
            <p:nvPr/>
          </p:nvSpPr>
          <p:spPr>
            <a:xfrm>
              <a:off x="5328221" y="2394235"/>
              <a:ext cx="4104285" cy="158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完成实训任务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查看实训任务完成</a:t>
              </a:r>
              <a:endParaRPr lang="en-US" altLang="zh-CN" sz="2400" dirty="0"/>
            </a:p>
            <a:p>
              <a:pPr>
                <a:lnSpc>
                  <a:spcPct val="140000"/>
                </a:lnSpc>
              </a:pPr>
              <a:r>
                <a:rPr lang="en-US" altLang="zh-CN" sz="2400" dirty="0"/>
                <a:t>    </a:t>
              </a:r>
              <a:r>
                <a:rPr lang="zh-CN" altLang="en-US" sz="2400" dirty="0"/>
                <a:t>进度及成绩</a:t>
              </a:r>
              <a:endParaRPr lang="en-US" altLang="zh-CN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0B87B3-D87A-FE78-08E1-B344667FE389}"/>
                </a:ext>
              </a:extLst>
            </p:cNvPr>
            <p:cNvSpPr txBox="1"/>
            <p:nvPr/>
          </p:nvSpPr>
          <p:spPr>
            <a:xfrm>
              <a:off x="4896191" y="1871015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学生账号登录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575891" y="5441819"/>
            <a:ext cx="37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③点击下载往期培训视频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402798-D139-A460-6335-7142E3C88AB5}"/>
              </a:ext>
            </a:extLst>
          </p:cNvPr>
          <p:cNvSpPr txBox="1"/>
          <p:nvPr/>
        </p:nvSpPr>
        <p:spPr>
          <a:xfrm>
            <a:off x="405900" y="1800325"/>
            <a:ext cx="74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在线实训平台管理功能详细讲解内容（观看往期培训视频）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66E064CF-8CDD-5041-E10E-62D3A8B1D437}"/>
              </a:ext>
            </a:extLst>
          </p:cNvPr>
          <p:cNvSpPr txBox="1"/>
          <p:nvPr/>
        </p:nvSpPr>
        <p:spPr>
          <a:xfrm>
            <a:off x="402225" y="2221628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①进入公司官网：</a:t>
            </a:r>
            <a:r>
              <a:rPr lang="en-US" altLang="zh-CN" dirty="0">
                <a:solidFill>
                  <a:srgbClr val="FF0000"/>
                </a:solidFill>
              </a:rPr>
              <a:t>https://www.shulin-soft.com/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3A389103-20EC-F2D6-1019-0AB928C57BEA}"/>
              </a:ext>
            </a:extLst>
          </p:cNvPr>
          <p:cNvSpPr txBox="1"/>
          <p:nvPr/>
        </p:nvSpPr>
        <p:spPr>
          <a:xfrm>
            <a:off x="402224" y="2701807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②进入“软件下载”页面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3E23569-83A3-3651-7D10-3EB8E171C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1" y="3307776"/>
            <a:ext cx="5426237" cy="1563315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15B94EC-1E39-8031-9907-C40612243181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3110065" y="2986081"/>
            <a:ext cx="1325284" cy="32169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EBD2475-A7C9-39E8-9F6C-5C10AC1010F8}"/>
              </a:ext>
            </a:extLst>
          </p:cNvPr>
          <p:cNvSpPr/>
          <p:nvPr/>
        </p:nvSpPr>
        <p:spPr>
          <a:xfrm>
            <a:off x="4221146" y="3307776"/>
            <a:ext cx="428405" cy="259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A97710A-2899-0E9C-C571-C7FC2C78A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73" y="3020946"/>
            <a:ext cx="3489318" cy="2886226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5087BD3-81D2-32AD-5DAA-F4DE6AEFE630}"/>
              </a:ext>
            </a:extLst>
          </p:cNvPr>
          <p:cNvCxnSpPr>
            <a:cxnSpLocks/>
          </p:cNvCxnSpPr>
          <p:nvPr/>
        </p:nvCxnSpPr>
        <p:spPr>
          <a:xfrm flipH="1">
            <a:off x="3024061" y="4871091"/>
            <a:ext cx="3032511" cy="5707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A0268FF-FF44-BF65-7F41-1F9CA7E98973}"/>
              </a:ext>
            </a:extLst>
          </p:cNvPr>
          <p:cNvCxnSpPr>
            <a:cxnSpLocks/>
          </p:cNvCxnSpPr>
          <p:nvPr/>
        </p:nvCxnSpPr>
        <p:spPr>
          <a:xfrm flipH="1">
            <a:off x="3110065" y="5392823"/>
            <a:ext cx="2946507" cy="4899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079926" y="4212306"/>
            <a:ext cx="249924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仿真操作内容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元件选型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元件安装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线路连接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线路测量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通电试车</a:t>
            </a:r>
            <a:endParaRPr lang="en-US" altLang="zh-CN" dirty="0"/>
          </a:p>
          <a:p>
            <a:pPr indent="457200"/>
            <a:r>
              <a:rPr lang="en-US" altLang="zh-CN" dirty="0"/>
              <a:t>……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6B5F26-C5C0-D89A-496D-FA3283B5B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1" y="1701014"/>
            <a:ext cx="3600250" cy="2380140"/>
          </a:xfrm>
          <a:prstGeom prst="rect">
            <a:avLst/>
          </a:prstGeom>
          <a:ln>
            <a:solidFill>
              <a:srgbClr val="0066CC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9807EF-2B17-EBDE-0A05-E9A68808D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57" y="2953132"/>
            <a:ext cx="4752330" cy="2860999"/>
          </a:xfrm>
          <a:prstGeom prst="rect">
            <a:avLst/>
          </a:prstGeom>
          <a:ln>
            <a:solidFill>
              <a:srgbClr val="0066CC"/>
            </a:solidFill>
          </a:ln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8F0B30E-87BF-39D2-C627-502166CE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电气控制线路装调仿真操作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8EDF-F4DF-9F10-CFAE-5B62B4B92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860132B-D972-29B3-294F-154D86F00B67}"/>
              </a:ext>
            </a:extLst>
          </p:cNvPr>
          <p:cNvSpPr txBox="1"/>
          <p:nvPr/>
        </p:nvSpPr>
        <p:spPr>
          <a:xfrm>
            <a:off x="719900" y="1650025"/>
            <a:ext cx="7848545" cy="9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元件选型：</a:t>
            </a:r>
            <a:r>
              <a:rPr lang="zh-CN" altLang="en-US" dirty="0"/>
              <a:t>根据电气原理图及任务要求说明选择仿真窗口中所缺元器件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6F5BAE-BAD8-45A3-4F25-E517B132B21F}"/>
              </a:ext>
            </a:extLst>
          </p:cNvPr>
          <p:cNvSpPr txBox="1"/>
          <p:nvPr/>
        </p:nvSpPr>
        <p:spPr>
          <a:xfrm>
            <a:off x="719899" y="2209164"/>
            <a:ext cx="7848545" cy="9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元件安装：</a:t>
            </a:r>
            <a:r>
              <a:rPr lang="zh-CN" altLang="en-US" dirty="0"/>
              <a:t>元器件领取后可安装至仿真窗口中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1F6DD7-99F0-6B39-CDB7-CE008E9F4110}"/>
              </a:ext>
            </a:extLst>
          </p:cNvPr>
          <p:cNvSpPr txBox="1"/>
          <p:nvPr/>
        </p:nvSpPr>
        <p:spPr>
          <a:xfrm>
            <a:off x="719899" y="2669874"/>
            <a:ext cx="8208570" cy="9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</a:t>
            </a:r>
            <a:r>
              <a:rPr lang="zh-CN" altLang="en-US" dirty="0">
                <a:solidFill>
                  <a:srgbClr val="FF0000"/>
                </a:solidFill>
              </a:rPr>
              <a:t>根据任务安装要求，元器件需根据布局图或接线图上名称讲元器件名称正确。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3B61F8A-0F35-7125-6351-D70BE7AD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6" y="3726255"/>
            <a:ext cx="3423157" cy="27543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C513E1-8184-ADA6-633D-6206AC1DF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81" y="3107554"/>
            <a:ext cx="3824395" cy="3605162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79B6430-7953-F66A-DDEC-28B6BE6EDDB1}"/>
              </a:ext>
            </a:extLst>
          </p:cNvPr>
          <p:cNvCxnSpPr>
            <a:cxnSpLocks/>
          </p:cNvCxnSpPr>
          <p:nvPr/>
        </p:nvCxnSpPr>
        <p:spPr>
          <a:xfrm flipH="1">
            <a:off x="4032131" y="4320500"/>
            <a:ext cx="2448170" cy="28802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82F0BD7A-0198-86DB-0408-3E83472E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电气控制线路装调仿真操作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0952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05B5-0094-AC82-A3B5-95324387A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0C0D86B-C34D-BB21-FE2F-6BA8E27ADD6E}"/>
              </a:ext>
            </a:extLst>
          </p:cNvPr>
          <p:cNvSpPr txBox="1"/>
          <p:nvPr/>
        </p:nvSpPr>
        <p:spPr>
          <a:xfrm>
            <a:off x="731266" y="1588772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线路连接：</a:t>
            </a:r>
            <a:r>
              <a:rPr lang="zh-CN" altLang="en-US" dirty="0"/>
              <a:t>根据电气接线图完成线路连接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A6B61A-ABA8-2842-D612-7CCBB4D67397}"/>
              </a:ext>
            </a:extLst>
          </p:cNvPr>
          <p:cNvSpPr txBox="1"/>
          <p:nvPr/>
        </p:nvSpPr>
        <p:spPr>
          <a:xfrm>
            <a:off x="551253" y="6280653"/>
            <a:ext cx="820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注：</a:t>
            </a:r>
            <a:r>
              <a:rPr lang="zh-CN" altLang="en-US" sz="1400" dirty="0">
                <a:solidFill>
                  <a:srgbClr val="FF0000"/>
                </a:solidFill>
              </a:rPr>
              <a:t>①未按照电气接线图要求接线，电路即使运行正确，该接线的也不得分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zh-CN" altLang="en-US" sz="1400" dirty="0">
                <a:solidFill>
                  <a:srgbClr val="FF0000"/>
                </a:solidFill>
              </a:rPr>
              <a:t>       ②主回路线路有颜色要求（</a:t>
            </a:r>
            <a:r>
              <a:rPr lang="en-US" altLang="zh-CN" sz="1400" dirty="0">
                <a:solidFill>
                  <a:srgbClr val="FF0000"/>
                </a:solidFill>
              </a:rPr>
              <a:t>UVW</a:t>
            </a:r>
            <a:r>
              <a:rPr lang="zh-CN" altLang="en-US" sz="1400" dirty="0">
                <a:solidFill>
                  <a:srgbClr val="FF0000"/>
                </a:solidFill>
              </a:rPr>
              <a:t>相分别用黄绿红），导线连接正确但颜色不对的也不得分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0D7913-4312-3824-1241-BFAB296EE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6" y="1981405"/>
            <a:ext cx="4637856" cy="4230377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30BC243-73E8-6BA4-517A-DC1F83B52258}"/>
              </a:ext>
            </a:extLst>
          </p:cNvPr>
          <p:cNvCxnSpPr>
            <a:cxnSpLocks/>
            <a:stCxn id="10" idx="1"/>
            <a:endCxn id="18" idx="2"/>
          </p:cNvCxnSpPr>
          <p:nvPr/>
        </p:nvCxnSpPr>
        <p:spPr>
          <a:xfrm flipH="1" flipV="1">
            <a:off x="593601" y="3148932"/>
            <a:ext cx="1072184" cy="567114"/>
          </a:xfrm>
          <a:prstGeom prst="line">
            <a:avLst/>
          </a:prstGeom>
          <a:ln w="127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24781500-83E1-68D4-CF5B-4393D925511C}"/>
              </a:ext>
            </a:extLst>
          </p:cNvPr>
          <p:cNvSpPr/>
          <p:nvPr/>
        </p:nvSpPr>
        <p:spPr>
          <a:xfrm>
            <a:off x="1665785" y="3597237"/>
            <a:ext cx="196377" cy="23761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0F4568-1BE5-BECE-07D1-97E6EDE01F3F}"/>
              </a:ext>
            </a:extLst>
          </p:cNvPr>
          <p:cNvSpPr/>
          <p:nvPr/>
        </p:nvSpPr>
        <p:spPr>
          <a:xfrm>
            <a:off x="4906010" y="4174684"/>
            <a:ext cx="196377" cy="2066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E541296-358D-0B6B-10B6-37C367860A75}"/>
              </a:ext>
            </a:extLst>
          </p:cNvPr>
          <p:cNvSpPr txBox="1"/>
          <p:nvPr/>
        </p:nvSpPr>
        <p:spPr>
          <a:xfrm>
            <a:off x="26808" y="2573390"/>
            <a:ext cx="1133585" cy="57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元器件上接线端子标识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DB5BB84-0754-6F19-376D-B373A06B23AD}"/>
              </a:ext>
            </a:extLst>
          </p:cNvPr>
          <p:cNvSpPr/>
          <p:nvPr/>
        </p:nvSpPr>
        <p:spPr>
          <a:xfrm>
            <a:off x="4781852" y="1944604"/>
            <a:ext cx="383199" cy="460270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E74542B-44DC-C193-2C6B-7BF0FE92F30A}"/>
              </a:ext>
            </a:extLst>
          </p:cNvPr>
          <p:cNvSpPr/>
          <p:nvPr/>
        </p:nvSpPr>
        <p:spPr>
          <a:xfrm>
            <a:off x="3552511" y="1955774"/>
            <a:ext cx="383199" cy="460270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7F31051-B42E-CF33-6BBF-83D3F22B5AA2}"/>
              </a:ext>
            </a:extLst>
          </p:cNvPr>
          <p:cNvCxnSpPr>
            <a:cxnSpLocks/>
          </p:cNvCxnSpPr>
          <p:nvPr/>
        </p:nvCxnSpPr>
        <p:spPr>
          <a:xfrm flipV="1">
            <a:off x="5197487" y="2157431"/>
            <a:ext cx="657223" cy="97468"/>
          </a:xfrm>
          <a:prstGeom prst="line">
            <a:avLst/>
          </a:prstGeom>
          <a:ln w="12700">
            <a:solidFill>
              <a:srgbClr val="000099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4026EE9-2FDE-E6F0-9CC5-A2C568152309}"/>
              </a:ext>
            </a:extLst>
          </p:cNvPr>
          <p:cNvSpPr txBox="1"/>
          <p:nvPr/>
        </p:nvSpPr>
        <p:spPr>
          <a:xfrm>
            <a:off x="5750217" y="1911186"/>
            <a:ext cx="31420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0066CC"/>
                </a:solidFill>
              </a:rPr>
              <a:t>元器件编号：表示接入导线的来源或接出导线的去向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63DF603-3BE7-C639-A495-8F1B592D7E94}"/>
              </a:ext>
            </a:extLst>
          </p:cNvPr>
          <p:cNvSpPr/>
          <p:nvPr/>
        </p:nvSpPr>
        <p:spPr>
          <a:xfrm>
            <a:off x="4122037" y="1978544"/>
            <a:ext cx="509339" cy="207061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B9DA07A-2204-26F5-8C7F-E79BD198F233}"/>
              </a:ext>
            </a:extLst>
          </p:cNvPr>
          <p:cNvSpPr/>
          <p:nvPr/>
        </p:nvSpPr>
        <p:spPr>
          <a:xfrm>
            <a:off x="4104136" y="2817349"/>
            <a:ext cx="509339" cy="207061"/>
          </a:xfrm>
          <a:prstGeom prst="rect">
            <a:avLst/>
          </a:prstGeom>
          <a:noFill/>
          <a:ln w="127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66CC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E900E10-D72F-F9DD-A67F-3161E0AFC72C}"/>
              </a:ext>
            </a:extLst>
          </p:cNvPr>
          <p:cNvSpPr/>
          <p:nvPr/>
        </p:nvSpPr>
        <p:spPr>
          <a:xfrm>
            <a:off x="2527788" y="2573390"/>
            <a:ext cx="928303" cy="163000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330C42F-DAC2-8382-94D8-643C75EFD328}"/>
              </a:ext>
            </a:extLst>
          </p:cNvPr>
          <p:cNvSpPr/>
          <p:nvPr/>
        </p:nvSpPr>
        <p:spPr>
          <a:xfrm>
            <a:off x="3972890" y="2568916"/>
            <a:ext cx="720050" cy="163000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A211267-E687-A274-14A8-BED25F584032}"/>
              </a:ext>
            </a:extLst>
          </p:cNvPr>
          <p:cNvCxnSpPr>
            <a:cxnSpLocks/>
          </p:cNvCxnSpPr>
          <p:nvPr/>
        </p:nvCxnSpPr>
        <p:spPr>
          <a:xfrm>
            <a:off x="3480624" y="2654890"/>
            <a:ext cx="2237158" cy="233895"/>
          </a:xfrm>
          <a:prstGeom prst="line">
            <a:avLst/>
          </a:prstGeom>
          <a:ln w="12700">
            <a:solidFill>
              <a:srgbClr val="FF99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107EA83-D11D-7E84-48F6-EF15BAC22329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692940" y="2663820"/>
            <a:ext cx="1054202" cy="208222"/>
          </a:xfrm>
          <a:prstGeom prst="line">
            <a:avLst/>
          </a:prstGeom>
          <a:ln w="12700">
            <a:solidFill>
              <a:srgbClr val="FF99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FE6DF642-DA67-6F9E-C11F-1E04AE292C52}"/>
              </a:ext>
            </a:extLst>
          </p:cNvPr>
          <p:cNvSpPr txBox="1"/>
          <p:nvPr/>
        </p:nvSpPr>
        <p:spPr>
          <a:xfrm>
            <a:off x="5747142" y="2610432"/>
            <a:ext cx="2861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9900"/>
                </a:solidFill>
              </a:rPr>
              <a:t>线号：对应电气原理上标注的每一根导线的线号。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0DB3246E-426B-B4C3-B77B-154646CBD9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91" y="3182811"/>
            <a:ext cx="2380176" cy="2233298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19D604AE-F9B0-A59E-5A71-8295429DF1F9}"/>
              </a:ext>
            </a:extLst>
          </p:cNvPr>
          <p:cNvSpPr/>
          <p:nvPr/>
        </p:nvSpPr>
        <p:spPr>
          <a:xfrm>
            <a:off x="8280426" y="3451725"/>
            <a:ext cx="144011" cy="145512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C0BE9E5-D42B-CCD8-0A3D-D04875F864D4}"/>
              </a:ext>
            </a:extLst>
          </p:cNvPr>
          <p:cNvSpPr/>
          <p:nvPr/>
        </p:nvSpPr>
        <p:spPr>
          <a:xfrm>
            <a:off x="7910583" y="3604732"/>
            <a:ext cx="153828" cy="230122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D826EC9-176B-8987-0B74-45BDEDA9D9FE}"/>
              </a:ext>
            </a:extLst>
          </p:cNvPr>
          <p:cNvSpPr/>
          <p:nvPr/>
        </p:nvSpPr>
        <p:spPr>
          <a:xfrm>
            <a:off x="7071182" y="3281876"/>
            <a:ext cx="144011" cy="145512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A91583C-4EF5-4468-699D-EF3E63D6E922}"/>
              </a:ext>
            </a:extLst>
          </p:cNvPr>
          <p:cNvSpPr/>
          <p:nvPr/>
        </p:nvSpPr>
        <p:spPr>
          <a:xfrm>
            <a:off x="7249253" y="3429111"/>
            <a:ext cx="239118" cy="168126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6E8557F-19C1-FF10-075E-426D12A97076}"/>
              </a:ext>
            </a:extLst>
          </p:cNvPr>
          <p:cNvSpPr/>
          <p:nvPr/>
        </p:nvSpPr>
        <p:spPr>
          <a:xfrm>
            <a:off x="7501580" y="3662958"/>
            <a:ext cx="202806" cy="171895"/>
          </a:xfrm>
          <a:prstGeom prst="rect">
            <a:avLst/>
          </a:pr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00"/>
              </a:solidFill>
            </a:endParaRPr>
          </a:p>
        </p:txBody>
      </p:sp>
      <p:sp>
        <p:nvSpPr>
          <p:cNvPr id="54" name="内容占位符 2">
            <a:extLst>
              <a:ext uri="{FF2B5EF4-FFF2-40B4-BE49-F238E27FC236}">
                <a16:creationId xmlns:a16="http://schemas.microsoft.com/office/drawing/2014/main" id="{0DDB4E87-C852-F617-162F-6B2AC7CD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电气控制线路装调仿真操作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67312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1071</Words>
  <Application>Microsoft Office PowerPoint</Application>
  <PresentationFormat>自定义</PresentationFormat>
  <Paragraphs>132</Paragraphs>
  <Slides>19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黑体</vt:lpstr>
      <vt:lpstr>隶书</vt:lpstr>
      <vt:lpstr>微软雅黑</vt:lpstr>
      <vt:lpstr>Arial</vt:lpstr>
      <vt:lpstr>Calibri</vt:lpstr>
      <vt:lpstr>Wingdings</vt:lpstr>
      <vt:lpstr>默认设计模板</vt:lpstr>
      <vt:lpstr>1_默认设计模板</vt:lpstr>
      <vt:lpstr>PowerPoint 演示文稿</vt:lpstr>
      <vt:lpstr>PowerPoint 演示文稿</vt:lpstr>
      <vt:lpstr>在线实训平台简介  →游览器仿真        </vt:lpstr>
      <vt:lpstr>在线实训平台简介  →游览器仿真        </vt:lpstr>
      <vt:lpstr>PowerPoint 演示文稿</vt:lpstr>
      <vt:lpstr>在线实训平台简介  →游览器仿真        </vt:lpstr>
      <vt:lpstr>电气控制线路装调仿真操作</vt:lpstr>
      <vt:lpstr>电气控制线路装调仿真操作</vt:lpstr>
      <vt:lpstr>电气控制线路装调仿真操作</vt:lpstr>
      <vt:lpstr>电气控制线路装调仿真操作</vt:lpstr>
      <vt:lpstr>电气控制线路装调仿真操作</vt:lpstr>
      <vt:lpstr>自动评分细则及扣分项说明</vt:lpstr>
      <vt:lpstr>自动评分细则及扣分项说明</vt:lpstr>
      <vt:lpstr>自动评分细则及扣分项说明</vt:lpstr>
      <vt:lpstr>仿真中的特殊元器件使用说明及注意事项</vt:lpstr>
      <vt:lpstr>仿真中的特殊元器件使用说明及注意事项</vt:lpstr>
      <vt:lpstr>仿真中的特殊元器件使用说明及注意事项</vt:lpstr>
      <vt:lpstr>交流及答疑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理念</dc:title>
  <dc:creator>zhu</dc:creator>
  <cp:lastModifiedBy>进 于</cp:lastModifiedBy>
  <cp:revision>651</cp:revision>
  <dcterms:created xsi:type="dcterms:W3CDTF">2014-02-06T07:02:00Z</dcterms:created>
  <dcterms:modified xsi:type="dcterms:W3CDTF">2024-10-22T07:34:04Z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2052-11.1.0.10361</vt:lpwstr>
  </property>
  <property fmtid="{D5CDD505-2E9C-101B-9397-08002B2CF9AE}" pid="3" name="ICV">
    <vt:lpwstr>D6F28EB1C51F47129F32128464E2FD57</vt:lpwstr>
  </property>
</Properties>
</file>